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80" r:id="rId12"/>
    <p:sldId id="281" r:id="rId13"/>
    <p:sldId id="282" r:id="rId14"/>
    <p:sldId id="283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5" r:id="rId24"/>
    <p:sldId id="277" r:id="rId25"/>
    <p:sldId id="274" r:id="rId26"/>
    <p:sldId id="278" r:id="rId27"/>
    <p:sldId id="27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6798" y="2359406"/>
            <a:ext cx="8620156" cy="1569660"/>
          </a:xfrm>
          <a:prstGeom prst="rect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Mechanics of Materials</a:t>
            </a:r>
          </a:p>
          <a:p>
            <a:pPr algn="ctr"/>
            <a:r>
              <a:rPr lang="en-US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Strength of Materials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5157629"/>
            <a:ext cx="8786842" cy="1200329"/>
          </a:xfrm>
          <a:prstGeom prst="rect">
            <a:avLst/>
          </a:prstGeom>
          <a:solidFill>
            <a:srgbClr val="FF3399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/>
              <a:t>Mechanics of Materials: by </a:t>
            </a:r>
            <a:r>
              <a:rPr lang="en-US" sz="2400" b="1" dirty="0" err="1" smtClean="0"/>
              <a:t>R.C.Hibbeler</a:t>
            </a:r>
            <a:r>
              <a:rPr lang="en-US" sz="2400" b="1" dirty="0" smtClean="0"/>
              <a:t>.</a:t>
            </a:r>
          </a:p>
          <a:p>
            <a:pPr algn="l" rtl="0"/>
            <a:r>
              <a:rPr lang="en-US" sz="2400" b="1" dirty="0" smtClean="0"/>
              <a:t>Strength of Materials: by Andrew </a:t>
            </a:r>
            <a:r>
              <a:rPr lang="en-US" sz="2400" b="1" dirty="0" err="1" smtClean="0"/>
              <a:t>Pytel</a:t>
            </a:r>
            <a:r>
              <a:rPr lang="en-US" sz="2400" b="1" dirty="0" smtClean="0"/>
              <a:t> and Ferdinand L. Singer.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4000504"/>
            <a:ext cx="6172200" cy="1077218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Dr. Ola Adel</a:t>
            </a:r>
          </a:p>
          <a:p>
            <a:pPr algn="ctr"/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Structural Engineering</a:t>
            </a:r>
            <a:endParaRPr lang="ar-IQ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86710" y="285728"/>
            <a:ext cx="1071570" cy="1446099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428596" y="214290"/>
            <a:ext cx="421484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Mansour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University College    </a:t>
            </a:r>
          </a:p>
          <a:p>
            <a:pPr algn="ctr" rtl="0"/>
            <a:r>
              <a:rPr lang="ar-IQ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كلية المنصور الجامعة</a:t>
            </a:r>
            <a:endParaRPr lang="en-US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Second Year 2017-2018</a:t>
            </a:r>
          </a:p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**Mechanics of Material**</a:t>
            </a:r>
          </a:p>
        </p:txBody>
      </p:sp>
    </p:spTree>
    <p:extLst>
      <p:ext uri="{BB962C8B-B14F-4D97-AF65-F5344CB8AC3E}">
        <p14:creationId xmlns:p14="http://schemas.microsoft.com/office/powerpoint/2010/main" val="423112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79" y="4343400"/>
            <a:ext cx="913112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099"/>
            <a:ext cx="9144000" cy="433601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9685"/>
            <a:ext cx="5468620" cy="68383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1926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-12879"/>
            <a:ext cx="6840220" cy="68708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65690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-26831"/>
            <a:ext cx="6840220" cy="68848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34693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0"/>
            <a:ext cx="6840220" cy="68837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48097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b="72016"/>
          <a:stretch/>
        </p:blipFill>
        <p:spPr bwMode="auto">
          <a:xfrm>
            <a:off x="0" y="685800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problem_Page_0002.jpg"/>
          <p:cNvPicPr>
            <a:picLocks noChangeAspect="1" noChangeArrowheads="1"/>
          </p:cNvPicPr>
          <p:nvPr/>
        </p:nvPicPr>
        <p:blipFill>
          <a:blip r:embed="rId3">
            <a:lum contrast="20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3" t="57028" r="60121" b="28223"/>
          <a:stretch>
            <a:fillRect/>
          </a:stretch>
        </p:blipFill>
        <p:spPr bwMode="auto">
          <a:xfrm>
            <a:off x="228600" y="2593180"/>
            <a:ext cx="3205850" cy="2283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2" descr="problem_Page_0002.jpg"/>
          <p:cNvPicPr>
            <a:picLocks noChangeAspect="1" noChangeArrowheads="1"/>
          </p:cNvPicPr>
          <p:nvPr/>
        </p:nvPicPr>
        <p:blipFill>
          <a:blip r:embed="rId3">
            <a:lum contrast="20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07" t="66104" r="7346" b="15536"/>
          <a:stretch>
            <a:fillRect/>
          </a:stretch>
        </p:blipFill>
        <p:spPr bwMode="auto">
          <a:xfrm>
            <a:off x="3560688" y="2062162"/>
            <a:ext cx="5402337" cy="304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33400"/>
            <a:ext cx="9144000" cy="488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7924800" cy="6886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854213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447800"/>
            <a:ext cx="8534400" cy="5026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"/>
            <a:ext cx="9169052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247234"/>
            <a:ext cx="9144000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5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Lecture 10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Members </a:t>
            </a:r>
            <a:r>
              <a:rPr kumimoji="0" lang="en-US" sz="44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Subjected to Axisymmetric Loads</a:t>
            </a:r>
            <a:endParaRPr kumimoji="0" lang="en-US" sz="4400" b="0" i="0" u="sng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Thin-Walled Pressure Vessels</a:t>
            </a:r>
            <a:endParaRPr kumimoji="0" lang="en-US" sz="4400" b="0" i="0" u="sng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20040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09985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0"/>
            <a:ext cx="7543800" cy="686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8686800" cy="6872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3262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19200"/>
            <a:ext cx="8697181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6705600" cy="6876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1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7" b="21782"/>
          <a:stretch>
            <a:fillRect/>
          </a:stretch>
        </p:blipFill>
        <p:spPr bwMode="auto">
          <a:xfrm>
            <a:off x="0" y="51851"/>
            <a:ext cx="9144000" cy="113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6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6"/>
          <a:stretch>
            <a:fillRect/>
          </a:stretch>
        </p:blipFill>
        <p:spPr bwMode="auto">
          <a:xfrm>
            <a:off x="304800" y="1237499"/>
            <a:ext cx="8417996" cy="5205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1190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15906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4352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332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2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124201"/>
            <a:ext cx="9144000" cy="373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8" r="14286"/>
          <a:stretch/>
        </p:blipFill>
        <p:spPr bwMode="auto">
          <a:xfrm>
            <a:off x="0" y="0"/>
            <a:ext cx="3810000" cy="3276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6" t="8166" r="7627" b="7316"/>
          <a:stretch/>
        </p:blipFill>
        <p:spPr bwMode="auto">
          <a:xfrm>
            <a:off x="3810000" y="0"/>
            <a:ext cx="5334000" cy="3276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2" r="4768"/>
          <a:stretch/>
        </p:blipFill>
        <p:spPr bwMode="auto">
          <a:xfrm>
            <a:off x="4495801" y="3276601"/>
            <a:ext cx="4648200" cy="3581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9" r="5069"/>
          <a:stretch/>
        </p:blipFill>
        <p:spPr bwMode="auto">
          <a:xfrm>
            <a:off x="0" y="3200400"/>
            <a:ext cx="4495800" cy="3657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0"/>
            <a:ext cx="3810000" cy="2564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427988"/>
            <a:ext cx="9144000" cy="443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>
            <a:off x="0" y="0"/>
            <a:ext cx="2895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/>
          <p:nvPr/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 bwMode="auto">
          <a:xfrm>
            <a:off x="2819400" y="0"/>
            <a:ext cx="3063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/>
          <p:nvPr/>
        </p:nvPicPr>
        <p:blipFill>
          <a:blip r:embed="rId4" cstate="print">
            <a:lum contrast="40000"/>
          </a:blip>
          <a:srcRect/>
          <a:stretch>
            <a:fillRect/>
          </a:stretch>
        </p:blipFill>
        <p:spPr bwMode="auto">
          <a:xfrm>
            <a:off x="5867400" y="0"/>
            <a:ext cx="3276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473967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Circumferential or hoop stress</a:t>
            </a:r>
            <a:endParaRPr kumimoji="0" lang="en-US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Longitudinal stress.</a:t>
            </a:r>
            <a:endParaRPr kumimoji="0" lang="en-US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The Spherical stress</a:t>
            </a:r>
            <a:endParaRPr kumimoji="0" lang="en-US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0" y="4648200"/>
            <a:ext cx="12668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/>
          <a:srcRect b="3186"/>
          <a:stretch>
            <a:fillRect/>
          </a:stretch>
        </p:blipFill>
        <p:spPr bwMode="auto">
          <a:xfrm>
            <a:off x="0" y="0"/>
            <a:ext cx="4191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 l="65550"/>
          <a:stretch>
            <a:fillRect/>
          </a:stretch>
        </p:blipFill>
        <p:spPr bwMode="auto">
          <a:xfrm>
            <a:off x="4876800" y="1905000"/>
            <a:ext cx="3505200" cy="1874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 r="43804"/>
          <a:stretch>
            <a:fillRect/>
          </a:stretch>
        </p:blipFill>
        <p:spPr bwMode="auto">
          <a:xfrm>
            <a:off x="4343400" y="4267200"/>
            <a:ext cx="464919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114800" y="152400"/>
            <a:ext cx="5029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Spherical stress</a:t>
            </a:r>
            <a:endParaRPr lang="en-US" sz="4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49355" y="-63787"/>
            <a:ext cx="784528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Hoop or Circumferential stress (Tangential)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85799"/>
            <a:ext cx="4953000" cy="4390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981200"/>
            <a:ext cx="2962275" cy="207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5486400"/>
            <a:ext cx="4953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743200" y="0"/>
            <a:ext cx="40443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Longitudinal Stress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http://nptel.ac.in/courses/Webcourse-contents/IIT-ROORKEE/strength%20of%20materials/lects%20&amp;%20picts/image/lect15/3.jpg"/>
          <p:cNvPicPr/>
          <p:nvPr/>
        </p:nvPicPr>
        <p:blipFill>
          <a:blip r:embed="rId2" cstate="print"/>
          <a:srcRect r="2651"/>
          <a:stretch>
            <a:fillRect/>
          </a:stretch>
        </p:blipFill>
        <p:spPr bwMode="auto">
          <a:xfrm>
            <a:off x="228600" y="914400"/>
            <a:ext cx="5486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5562600"/>
            <a:ext cx="4829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1752600"/>
            <a:ext cx="2336066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</TotalTime>
  <Words>73</Words>
  <Application>Microsoft Office PowerPoint</Application>
  <PresentationFormat>On-screen Show (4:3)</PresentationFormat>
  <Paragraphs>20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Aharoni</vt:lpstr>
      <vt:lpstr>Arial</vt:lpstr>
      <vt:lpstr>Calibri</vt:lpstr>
      <vt:lpstr>Constantia</vt:lpstr>
      <vt:lpstr>Garamond</vt:lpstr>
      <vt:lpstr>Times New Roman</vt:lpstr>
      <vt:lpstr>Wingdings 2</vt:lpstr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ola</dc:creator>
  <cp:lastModifiedBy>mom</cp:lastModifiedBy>
  <cp:revision>41</cp:revision>
  <dcterms:created xsi:type="dcterms:W3CDTF">2006-08-16T00:00:00Z</dcterms:created>
  <dcterms:modified xsi:type="dcterms:W3CDTF">2017-12-17T16:57:03Z</dcterms:modified>
</cp:coreProperties>
</file>